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6"/>
  </p:notesMasterIdLst>
  <p:sldIdLst>
    <p:sldId id="256" r:id="rId2"/>
    <p:sldId id="452" r:id="rId3"/>
    <p:sldId id="453" r:id="rId4"/>
    <p:sldId id="385" r:id="rId5"/>
    <p:sldId id="457" r:id="rId6"/>
    <p:sldId id="389" r:id="rId7"/>
    <p:sldId id="388" r:id="rId8"/>
    <p:sldId id="391" r:id="rId9"/>
    <p:sldId id="392" r:id="rId10"/>
    <p:sldId id="393" r:id="rId11"/>
    <p:sldId id="394" r:id="rId12"/>
    <p:sldId id="395" r:id="rId13"/>
    <p:sldId id="397" r:id="rId14"/>
    <p:sldId id="398" r:id="rId15"/>
    <p:sldId id="454" r:id="rId16"/>
    <p:sldId id="399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7" r:id="rId46"/>
    <p:sldId id="448" r:id="rId47"/>
    <p:sldId id="449" r:id="rId48"/>
    <p:sldId id="450" r:id="rId49"/>
    <p:sldId id="451" r:id="rId50"/>
    <p:sldId id="455" r:id="rId51"/>
    <p:sldId id="456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9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3591E-17F3-4A51-B82C-86B37378B33F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5B7AD-6DEC-4599-9EF1-38A42712C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3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6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6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4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60383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0" y="762000"/>
            <a:ext cx="9880600" cy="4525963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272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805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8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3400"/>
          </a:xfrm>
          <a:noFill/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1942"/>
            <a:ext cx="12192000" cy="546854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5875"/>
            <a:ext cx="9629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325563"/>
            <a:ext cx="6071937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1937" y="1325563"/>
            <a:ext cx="62724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4A6D4B-7653-4E0B-8F57-D38CF83377BB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1325563"/>
            <a:ext cx="113538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AAB023F-0D85-424A-AD30-ACA2241933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1875" r="79744" b="81688"/>
          <a:stretch>
            <a:fillRect/>
          </a:stretch>
        </p:blipFill>
        <p:spPr bwMode="auto">
          <a:xfrm>
            <a:off x="10587038" y="104775"/>
            <a:ext cx="80168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04775"/>
            <a:ext cx="9250363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900" y="2933700"/>
            <a:ext cx="826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5" smtClean="0">
                <a:latin typeface="Times New Roman" pitchFamily="18" charset="0"/>
                <a:cs typeface="Times New Roman" pitchFamily="18" charset="0"/>
              </a:rPr>
              <a:t>Microcontrollers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0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8438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775" y="1503680"/>
            <a:ext cx="7410450" cy="502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913" y="1371600"/>
            <a:ext cx="8258175" cy="515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3575" y="1523999"/>
            <a:ext cx="8020050" cy="506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4640" y="1413828"/>
            <a:ext cx="8605520" cy="524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1.2  Microcontrollers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412" y="969391"/>
            <a:ext cx="7877175" cy="542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1.2. Microcontrollers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Microprocessor	vs. Microcontroller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794649" y="2035070"/>
            <a:ext cx="4935591" cy="434285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lang="en-US" b="1" spc="-10" smtClean="0">
                <a:latin typeface="Times New Roman" pitchFamily="18" charset="0"/>
                <a:cs typeface="Times New Roman" pitchFamily="18" charset="0"/>
              </a:rPr>
              <a:t>Microprocessor</a:t>
            </a:r>
          </a:p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§"/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en-US" spc="1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pc="15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stand-alone,	RAM, ROM, I/O, timer are</a:t>
            </a:r>
            <a:r>
              <a:rPr lang="en-US" spc="1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separate</a:t>
            </a:r>
          </a:p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§"/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designer can decide on the  amount of ROM, RAM and  I/O</a:t>
            </a:r>
            <a:r>
              <a:rPr lang="en-US" spc="5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ports.</a:t>
            </a:r>
          </a:p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§"/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Expansive</a:t>
            </a:r>
          </a:p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§"/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Versatility</a:t>
            </a:r>
          </a:p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§"/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general-purpose</a:t>
            </a:r>
            <a:endParaRPr lang="en-US" spc="-5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7313337" y="2035070"/>
            <a:ext cx="4655143" cy="4709623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25"/>
              </a:spcBef>
              <a:buFont typeface="Wingdings" pitchFamily="2" charset="2"/>
              <a:buChar char="v"/>
            </a:pPr>
            <a:r>
              <a:rPr lang="en-US" b="1" spc="-10" smtClean="0">
                <a:latin typeface="Times New Roman" pitchFamily="18" charset="0"/>
                <a:cs typeface="Times New Roman" pitchFamily="18" charset="0"/>
              </a:rPr>
              <a:t>Microcontroller</a:t>
            </a: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CPU, RAM, ROM, I/O</a:t>
            </a:r>
            <a:r>
              <a:rPr lang="en-US" spc="-3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and timer are all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a single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chip</a:t>
            </a: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fix amount of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on-chip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ROM,  RAM, I/O ports</a:t>
            </a: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Highly bit addressable</a:t>
            </a: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for applications in which cost,  power and space are</a:t>
            </a:r>
            <a:r>
              <a:rPr lang="en-US" spc="-1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critical</a:t>
            </a: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Font typeface="Wingdings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pc="-5" smtClean="0">
                <a:latin typeface="Times New Roman" pitchFamily="18" charset="0"/>
                <a:cs typeface="Times New Roman" pitchFamily="18" charset="0"/>
              </a:rPr>
              <a:t>single-purpose</a:t>
            </a:r>
            <a:endParaRPr lang="en-US" spc="-5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69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1.2.  Microcontrollers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9350" y="1442720"/>
            <a:ext cx="7353300" cy="505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1.3. Advanced microcontrollers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 AVR microcontrollers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 PIC microcontrollers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 ARM architecture</a:t>
            </a:r>
          </a:p>
          <a:p>
            <a:endParaRPr lang="en-US" i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CF2C6-B57D-4719-8DD1-6F819817C0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Microcontroller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23C07-9519-437D-99C4-0E079A74AA4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124075"/>
            <a:ext cx="35147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2124075"/>
            <a:ext cx="28765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09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general features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Enhanced RISC architecture with mostly fixed – length instruction, load-store  memory access and 32 general-purpose registers.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 two – stage instruction pipeline that speeds up excution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Majority of instructions take one clock cycle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Up to 10Mhz clock operation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Wide variety of on-chip peripherals, including digital I/O, ADC, EEPROM, Timers, UART, RCT timer, PWM etc.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Internal program and data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F2856-1158-4840-ABA3-D3292F61B7E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3966" y="380649"/>
            <a:ext cx="4346537" cy="702756"/>
          </a:xfrm>
          <a:prstGeom prst="rect">
            <a:avLst/>
          </a:prstGeom>
        </p:spPr>
        <p:txBody>
          <a:bodyPr vert="horz" wrap="square" lIns="0" tIns="25400" rIns="0" bIns="0" rtlCol="0" anchor="ctr">
            <a:spAutoFit/>
          </a:bodyPr>
          <a:lstStyle/>
          <a:p>
            <a:pPr marL="25400">
              <a:lnSpc>
                <a:spcPct val="100000"/>
              </a:lnSpc>
              <a:spcBef>
                <a:spcPts val="200"/>
              </a:spcBef>
            </a:pPr>
            <a:r>
              <a:rPr spc="-10" dirty="0">
                <a:latin typeface="Times New Roman" pitchFamily="18" charset="0"/>
                <a:cs typeface="Times New Roman" pitchFamily="18" charset="0"/>
              </a:rPr>
              <a:t>Obje</a:t>
            </a:r>
            <a:r>
              <a:rPr spc="1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tiv</a:t>
            </a:r>
            <a:r>
              <a:rPr spc="1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5346" y="1369314"/>
            <a:ext cx="8072120" cy="41742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69570" marR="996950" indent="-345440">
              <a:spcBef>
                <a:spcPts val="210"/>
              </a:spcBef>
              <a:buFont typeface="Arial"/>
              <a:buChar char="•"/>
              <a:tabLst>
                <a:tab pos="370840" algn="l"/>
              </a:tabLst>
            </a:pPr>
            <a:r>
              <a:rPr sz="2800" spc="-20" dirty="0">
                <a:latin typeface="Times New Roman" pitchFamily="18" charset="0"/>
                <a:cs typeface="Times New Roman" pitchFamily="18" charset="0"/>
              </a:rPr>
              <a:t>Introduction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fundamentals and applications of 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microprocessors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microcomputers.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  <a:p>
            <a:pPr marL="369570" marR="182880" indent="-345440">
              <a:spcBef>
                <a:spcPts val="668"/>
              </a:spcBef>
              <a:buFont typeface="Arial"/>
              <a:buChar char="•"/>
              <a:tabLst>
                <a:tab pos="370840" algn="l"/>
              </a:tabLst>
            </a:pPr>
            <a:r>
              <a:rPr sz="2800" spc="-20" dirty="0">
                <a:latin typeface="Times New Roman" pitchFamily="18" charset="0"/>
                <a:cs typeface="Times New Roman" pitchFamily="18" charset="0"/>
              </a:rPr>
              <a:t>Architecture,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 instruction set, and applications of  8051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sz="2800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family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  <a:p>
            <a:pPr marL="369570" marR="10160" indent="-345440">
              <a:lnSpc>
                <a:spcPct val="100400"/>
              </a:lnSpc>
              <a:spcBef>
                <a:spcPts val="660"/>
              </a:spcBef>
              <a:buFont typeface="Arial"/>
              <a:buChar char="•"/>
              <a:tabLst>
                <a:tab pos="370840" algn="l"/>
              </a:tabLst>
            </a:pPr>
            <a:r>
              <a:rPr sz="2800" dirty="0">
                <a:latin typeface="Times New Roman" pitchFamily="18" charset="0"/>
                <a:cs typeface="Times New Roman" pitchFamily="18" charset="0"/>
              </a:rPr>
              <a:t>Basic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applications of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microprocessors,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such 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>as 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input/output, analog-digital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conversion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(ADC), 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>and 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digital-analog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conversion (DAC), 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2800" spc="-20" dirty="0">
                <a:latin typeface="Times New Roman" pitchFamily="18" charset="0"/>
                <a:cs typeface="Times New Roman" pitchFamily="18" charset="0"/>
              </a:rPr>
              <a:t>data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 acquisition.</a:t>
            </a:r>
            <a:endParaRPr lang="en-US" sz="2800" spc="-10" dirty="0">
              <a:latin typeface="Times New Roman" pitchFamily="18" charset="0"/>
              <a:cs typeface="Times New Roman" pitchFamily="18" charset="0"/>
            </a:endParaRPr>
          </a:p>
          <a:p>
            <a:pPr marL="369570" marR="10160" indent="-345440">
              <a:lnSpc>
                <a:spcPct val="100400"/>
              </a:lnSpc>
              <a:spcBef>
                <a:spcPts val="660"/>
              </a:spcBef>
              <a:buFont typeface="Arial"/>
              <a:buChar char="•"/>
              <a:tabLst>
                <a:tab pos="370840" algn="l"/>
              </a:tabLst>
            </a:pPr>
            <a:r>
              <a:rPr lang="en-US" sz="2800" spc="-10" dirty="0">
                <a:latin typeface="Times New Roman" pitchFamily="18" charset="0"/>
                <a:cs typeface="Times New Roman" pitchFamily="18" charset="0"/>
              </a:rPr>
              <a:t>Aspects of KIT Arduino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0301" y="6415632"/>
            <a:ext cx="128270" cy="21031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7749" y="6415632"/>
            <a:ext cx="1431290" cy="21031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Ref.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I.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Scott</a:t>
            </a:r>
            <a:r>
              <a:rPr sz="1200" spc="-1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Mackenzie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26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general features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In-System programmable (ISP)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Available in 8 pin to 64 pin size to suit wide variety of applications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Up to 12 times performance speedup over conventional CISC controllers 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Wide operating voltage from 2.7 to 6.0 V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Simple architecture offers a small learning curve to uninitiated</a:t>
            </a:r>
          </a:p>
          <a:p>
            <a:pPr marL="0" indent="0">
              <a:buFont typeface="Arial" charset="0"/>
              <a:buNone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80323-53EF-4233-AB62-4E472B111E4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What does AVR RISC mean?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73088" y="1757363"/>
            <a:ext cx="11099800" cy="486568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acronym AVR has been reported to stand for: Advanced Virtual RISC and also for the chip’s designers: Alf-Egil Bogen and Vegard Wollan who designed the basic architecture at the Norwegian Institute of Technology.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RISC stands for Reduced Instruction Set Computer 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CPU design with a reduced instruction set as well as a simpler set of instructions 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BE8335-9836-4AD6-96B4-F3BE078F76D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8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architecture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A6660-D624-407F-979A-6F27514F629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400175"/>
            <a:ext cx="6453187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31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Mega 8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447800"/>
            <a:ext cx="7377113" cy="4865688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8 Kbyte self-programming flash program memory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1-kbyte SRAM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512 byte EEFROM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 or 8 channel 10 bit A-D converter.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Up to 16 MIPS throughput</a:t>
            </a:r>
          </a:p>
          <a:p>
            <a:pPr marL="0" indent="0">
              <a:buFont typeface="Arial" charset="0"/>
              <a:buNone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1E1B3-1111-4861-8841-BC4829529E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1471613"/>
            <a:ext cx="30194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97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AT Mega 8 pinout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4BBFD5-12DC-4310-B1F1-A690B841913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538288"/>
            <a:ext cx="50196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4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Atmega 16  Features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95300" y="1431925"/>
            <a:ext cx="11099800" cy="486568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131 instructions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32  8-bit GP registers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Throughput up to 16 MIPS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16K programmable flash (instructions)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512 Bytes EEPROM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1K internal SRAM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Timers, serial and parallel I/O, ADC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F13EF3-FDCE-4C27-90B7-FDFA17F5700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2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memory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Flash: machine instructions go here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SRAM: for runtime data 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Note bus independence for data and instructions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EEPROM: secondary storage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EEPROM and Flash memories have a limited lifetime of erase/write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B1DAD-2166-40F3-AB5F-791C2A4AB64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microtrontroller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PIC stands for Peripherals Interface Controller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general instruments used the acronyms Programmable Interface Controller and Programmable Intelligent Computer for the initial PICs (PIC 1640 and PIC 1650)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In 1993, Microchip Technology launched the 8-bit  PIC 18F84 with EEPROM which could be programmable using serial method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improved version of PIC16c84 with flash memory (PIC18F84 and PIC18F84A) hit the market in 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C2C71-925D-4267-8E50-09BEEBF3D12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65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Development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Since 1998, Microchip Technology continuously developed new high performance microcontrollers with new complex architecture and enhanced in-built peripherals.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PIC microcontroller is based on Harvard architecture.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 At present PIC microcontrollers are widely used for industrial purpose due to its high performance ability at low power consumption.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It is also very famous among hobbyists due to moderate cost and easy availability of its supporting software and hardware tools like compilers, simulators, debuggers, etc…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C6499-DD8E-477F-81B7-C93ECE04BE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8-bit PIC microcontroller is divided into following four categories on the basic of internal architecture: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Base line PIC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Mid-range PIC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Enhanced Mid-range PIC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PIC18</a:t>
            </a:r>
          </a:p>
          <a:p>
            <a:pPr marL="457200" lvl="1" indent="0">
              <a:buFont typeface="Arial" charset="0"/>
              <a:buNone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32B622-B63A-4EDE-8E60-554EDAB84EB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2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37654" y="499808"/>
            <a:ext cx="4717626" cy="499496"/>
          </a:xfrm>
          <a:prstGeom prst="rect">
            <a:avLst/>
          </a:prstGeom>
          <a:solidFill>
            <a:schemeClr val="bg1"/>
          </a:solidFill>
          <a:ln w="7620">
            <a:solidFill>
              <a:srgbClr val="5F6E1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lang="en-US" sz="3200" b="1" smtClean="0">
                <a:latin typeface="Times New Roman"/>
                <a:cs typeface="Times New Roman"/>
              </a:rPr>
              <a:t>Text</a:t>
            </a:r>
            <a:r>
              <a:rPr lang="en-US" sz="3200" b="1">
                <a:latin typeface="Times New Roman"/>
                <a:cs typeface="Times New Roman"/>
              </a:rPr>
              <a:t>b</a:t>
            </a:r>
            <a:r>
              <a:rPr lang="en-US" sz="3200" b="1" smtClean="0">
                <a:latin typeface="Times New Roman"/>
                <a:cs typeface="Times New Roman"/>
              </a:rPr>
              <a:t>ooks</a:t>
            </a:r>
            <a:endParaRPr sz="3200" b="1">
              <a:latin typeface="Times New Roman"/>
              <a:cs typeface="Times New Roman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37106" y="1724444"/>
            <a:ext cx="9534653" cy="322652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Scott Mackenzie, Raphael C, -W, The 8051 Microcontroller, Prentice Hall,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Fourth edition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James A.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Langbridge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Arduino sketches – Tools and techniques for programming , Wiley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Tống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On,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Đức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Hải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8051”, 2001.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2400" dirty="0">
                <a:solidFill>
                  <a:srgbClr val="2224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VĐK 8051”, 2003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79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D013E7-07EA-4347-A00A-12799436282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274763"/>
            <a:ext cx="825817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206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Architecture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 are based on advanced RISC architecture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RISC stands for Reduced Instruction Set Computing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In this architecture, the instruction set of hardware gets reduced with increases the execution rate (speed) of system.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PIC microcontrollers follow Harvard architecture for internal data transfer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 Harvard architecture there are two separate memories for program and data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These two memories are accessed through different buses for data communication between memories and CPU core.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F7107-9F07-43B4-8A73-91895E0FD2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60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Architecture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This architecture improves the speed of system over Von Neumann architecture in which program and data are fetched from the same memory using the same bus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PIC18 series controllers are based on 16 bit instruction set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question may arise that if PIC18 are called 8-bit microcontrollers, then what about them being based on 16 bit instructions set.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PIC18 is an 8bit microcontroller this  statement means that the CPU core can receive/transmit or process a maximum of 8bit data at a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DBCAA5-F2F8-47AB-9FEA-6CD59EBCACC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8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Architecture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On the other hand the statement PIC18 microcontrollers are based on 16 bit instruction set’s means that the assembly instruction sets are of 16 bit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data memory is interfaced with 8 bit bus and program memory is interfaced with 16 bit bus as depicted in the following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5F210E-10EE-49D4-AA00-094259EAB4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814763"/>
            <a:ext cx="67627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11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PIC18 Harvard Architecture</a:t>
            </a:r>
          </a:p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FF202C-9CB2-4C4C-9DC4-B322A0FB6EE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911350"/>
            <a:ext cx="73247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073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02E6A1-442F-47B3-99C5-F0041698F07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1601788"/>
            <a:ext cx="663892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23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73088" y="1214438"/>
            <a:ext cx="11099800" cy="486568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Arithmetic Logic Unit (ALU)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Instruction decoder 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16 bits instructions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Status register that stores flags 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5 bits	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WREG-working register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8bit accumulator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Registers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Program counter (PC)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21 bit register that hold the Program Memory address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Bank select Register (BRS)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4 bit register used in direct addressing the Data Memory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File select registers (FSRs)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12 bit registers used as memosy pointers in indirect addressing Data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A861-00BC-41F0-9F9D-FED48B8B22C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6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73088" y="1074738"/>
            <a:ext cx="11099800" cy="486568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Address bus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21 bit address bus for Program Memory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Addressing capacity: 2MB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12 bit address bus for data memory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Addressing capacity : 4KB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Data bus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16 bit instruction/data bus for program memory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8bit data bus for data memory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PIC18F452/4520 Memory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Program memory: 32k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Data memory: 4K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Dara EEPROM: 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Not part of the data memory spave</a:t>
            </a:r>
          </a:p>
          <a:p>
            <a:pPr lvl="2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Addressed through special function registers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F5BE2-C2E3-48D4-BB01-00B01937AF6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136775" y="333375"/>
            <a:ext cx="9310688" cy="947738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PIC microcontrollers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Specical feature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Slepp mode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Watchdog timer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Code protection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In-circuit serial programming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 circuit debugger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EB7A9-7E70-492B-9874-1547AD957D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6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AVR microcontroller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73088" y="1431925"/>
            <a:ext cx="7051675" cy="486568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ARM is a 32 bit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educed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nstruction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omputer (RISC) developed by ARM holdings.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It was known as the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Advanced RISC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D605B-09C3-4404-96BC-E4A7072143D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88" y="1322388"/>
            <a:ext cx="47434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8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20240" y="1516170"/>
            <a:ext cx="8890000" cy="281692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u="heavy" spc="-350" smtClean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imes New Roman"/>
                <a:cs typeface="Times New Roman"/>
              </a:rPr>
              <a:t>Contents</a:t>
            </a:r>
            <a:r>
              <a:rPr sz="2800" b="1" u="heavy" spc="-5" smtClean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sz="2800" i="1" spc="-5" smtClean="0">
                <a:solidFill>
                  <a:srgbClr val="FF0000"/>
                </a:solidFill>
                <a:latin typeface="Arial"/>
                <a:cs typeface="Arial"/>
              </a:rPr>
              <a:t>hapter</a:t>
            </a: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800" i="1" spc="-5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z="2800" b="1" spc="-10" smtClean="0">
                <a:solidFill>
                  <a:srgbClr val="252525"/>
                </a:solidFill>
                <a:latin typeface="Arial"/>
                <a:cs typeface="Arial"/>
              </a:rPr>
              <a:t>Introduction to Microcontrollers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37900"/>
              </a:lnSpc>
            </a:pP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Ch</a:t>
            </a:r>
            <a:r>
              <a:rPr lang="en-US" sz="2800" i="1" spc="-5" smtClean="0">
                <a:solidFill>
                  <a:srgbClr val="FF0000"/>
                </a:solidFill>
                <a:latin typeface="Arial"/>
                <a:cs typeface="Arial"/>
              </a:rPr>
              <a:t>apter</a:t>
            </a: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800" i="1" spc="-5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800" b="1" spc="-5" smtClean="0">
                <a:solidFill>
                  <a:srgbClr val="252525"/>
                </a:solidFill>
                <a:latin typeface="Arial"/>
                <a:cs typeface="Arial"/>
              </a:rPr>
              <a:t> 8051</a:t>
            </a:r>
            <a:r>
              <a:rPr lang="en-US" sz="2800" b="1" spc="-5" smtClean="0">
                <a:solidFill>
                  <a:srgbClr val="252525"/>
                </a:solidFill>
                <a:latin typeface="Arial"/>
                <a:cs typeface="Arial"/>
              </a:rPr>
              <a:t> microcontroller</a:t>
            </a:r>
            <a:r>
              <a:rPr sz="2800" b="1" spc="-5" smtClean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b="1" spc="-5" smtClean="0">
                <a:solidFill>
                  <a:srgbClr val="252525"/>
                </a:solidFill>
                <a:latin typeface="Arial"/>
                <a:cs typeface="Arial"/>
              </a:rPr>
              <a:t>architecture</a:t>
            </a:r>
            <a:r>
              <a:rPr sz="2800" b="1" spc="-5" smtClean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endParaRPr lang="en-US" sz="2800" b="1" spc="-5" dirty="0" smtClean="0">
              <a:solidFill>
                <a:srgbClr val="252525"/>
              </a:solidFill>
              <a:latin typeface="Arial"/>
              <a:cs typeface="Arial"/>
            </a:endParaRPr>
          </a:p>
          <a:p>
            <a:pPr marL="12700" marR="5080">
              <a:lnSpc>
                <a:spcPct val="137900"/>
              </a:lnSpc>
            </a:pP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Ch</a:t>
            </a:r>
            <a:r>
              <a:rPr lang="en-US" sz="2800" i="1" spc="-5" smtClean="0">
                <a:solidFill>
                  <a:srgbClr val="FF0000"/>
                </a:solidFill>
                <a:latin typeface="Arial"/>
                <a:cs typeface="Arial"/>
              </a:rPr>
              <a:t>apter</a:t>
            </a: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800" i="1" spc="-5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z="2800" b="1" spc="-5" smtClean="0">
                <a:solidFill>
                  <a:srgbClr val="252525"/>
                </a:solidFill>
                <a:latin typeface="Arial"/>
                <a:cs typeface="Arial"/>
              </a:rPr>
              <a:t>C programming for 8051</a:t>
            </a:r>
            <a:r>
              <a:rPr sz="2800" b="1" spc="-5" smtClean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endParaRPr lang="en-US" sz="2800" b="1" spc="-5" dirty="0" smtClean="0">
              <a:solidFill>
                <a:srgbClr val="252525"/>
              </a:solidFill>
              <a:latin typeface="Arial"/>
              <a:cs typeface="Arial"/>
            </a:endParaRPr>
          </a:p>
          <a:p>
            <a:pPr marL="12700" marR="5080">
              <a:lnSpc>
                <a:spcPct val="137900"/>
              </a:lnSpc>
            </a:pP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Ch</a:t>
            </a:r>
            <a:r>
              <a:rPr lang="en-US" sz="2800" i="1" spc="-5" smtClean="0">
                <a:solidFill>
                  <a:srgbClr val="FF0000"/>
                </a:solidFill>
                <a:latin typeface="Arial"/>
                <a:cs typeface="Arial"/>
              </a:rPr>
              <a:t>apter</a:t>
            </a:r>
            <a:r>
              <a:rPr sz="2800" i="1" spc="-5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2800" i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z="2800" b="1" spc="-5" smtClean="0">
                <a:solidFill>
                  <a:srgbClr val="252525"/>
                </a:solidFill>
                <a:latin typeface="Arial"/>
                <a:cs typeface="Arial"/>
              </a:rPr>
              <a:t>Arduino</a:t>
            </a:r>
            <a:endParaRPr lang="en-US" sz="2800" b="1" spc="-5" dirty="0" smtClean="0">
              <a:solidFill>
                <a:srgbClr val="252525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11682646" y="7431233"/>
            <a:ext cx="412044" cy="210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2800" dirty="0"/>
              <a:pPr marL="38100">
                <a:lnSpc>
                  <a:spcPts val="1240"/>
                </a:lnSpc>
              </a:pPr>
              <a:t>4</a:t>
            </a:fld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Partnership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EE5954-E7C2-4A2C-A8BD-0270AA311E0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508125"/>
            <a:ext cx="76009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514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Leading provider of 32 bit embdded RISC microprocessors , 75% of market.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High performance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Low power consumption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Low system cost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Solutions for: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Embedded read-time systems for mass storage, automotive, industrial and networking applications.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Secure applications – smartcards and SIMs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Open platforms running complex operating systems Low system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20936D-1A21-42B7-949A-FEB3926530A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0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ARM v1: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First version of ARM processor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26-bit addressing, no multiply/coprocessor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ARM v2: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First commercial chip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Included 32-bit result multiply instructions/coprocessor support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ARM v2a: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ARM3 chip with on-chip cache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Added load and store cache management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ARM v3: 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ARM6, 32 bit addressing, virtual memory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2C8AB6-11FB-41EA-B74C-6ABE7B5C0F9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core diagram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BA29C-1966-4DB0-8C09-07A0CDA0597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1317625"/>
            <a:ext cx="5065713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946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The registers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ARM has 37 registers all of which are 32 bits long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current processor mode govern which of several banks is accessible. Each mode can access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 particular set of r0-r12 registers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a particular r13 (the stack pointer, sp) and r14 (the link register)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The program counters, r15 (pc)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the current program status registers, cpsr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Privileged mode (except system ) can also access</a:t>
            </a:r>
          </a:p>
          <a:p>
            <a:pPr lvl="1"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A particular spsr (saved program status register)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B305F-CE17-4488-B6F9-184E004B0A2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58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965325" y="303213"/>
            <a:ext cx="9310688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Applications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C3D92-96F6-41A9-9C35-BAB32805C61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574800"/>
            <a:ext cx="28098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3640138"/>
            <a:ext cx="37719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4238625"/>
            <a:ext cx="24955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1609725"/>
            <a:ext cx="34099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3" y="3790950"/>
            <a:ext cx="36290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118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cortex M applications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681038" y="1477963"/>
            <a:ext cx="6602412" cy="486568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Dell E4300 Latitude Laptop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instant boot-up for users and access to select applications, with multi-day battery lifetimes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7D732D-0AC4-40B9-9037-1CFE32E7A72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25" y="1612900"/>
            <a:ext cx="32766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4291013"/>
            <a:ext cx="21336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169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cortex A applications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B07B10-5642-4F31-9E48-537357479E5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684338"/>
            <a:ext cx="33909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41475"/>
            <a:ext cx="30003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641725"/>
            <a:ext cx="11811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931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ARM cortex R applications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C83150-72FA-46FD-AABF-83445D2133D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504950"/>
            <a:ext cx="80200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465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090738" y="365125"/>
            <a:ext cx="9309100" cy="946150"/>
          </a:xfrm>
        </p:spPr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Real life applications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Complete Navigation application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c bitfields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Car radio control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DES Encryption/Decryption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Three different modules from analog telephones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 Battery charge </a:t>
            </a:r>
          </a:p>
          <a:p>
            <a:pPr>
              <a:buFont typeface="Wingdings" pitchFamily="2" charset="2"/>
              <a:buChar char="q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Embedded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2F5C7-8EE2-4A1C-A642-5648B5DFFC3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5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366222" y="601532"/>
            <a:ext cx="903224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Chap 1</a:t>
            </a: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.  Introduction to Microcontrollers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762000" y="1648250"/>
            <a:ext cx="8890000" cy="3128421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1.1. Microprocessing systems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1.2. Microcontrollers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1.3. Advanced microcontrollers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1.4. Embedded systems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1.5. Numbering and coding systems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lang="en-US" sz="2800" b="1" spc="-5" smtClean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1.6. Memory</a:t>
            </a:r>
            <a:endParaRPr lang="en-US" sz="2800" b="1" spc="-5" dirty="0" smtClean="0">
              <a:solidFill>
                <a:srgbClr val="252525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94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1.4. Embedded system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1402080"/>
            <a:ext cx="8001000" cy="515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684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1.4. Embedded system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7378" y="1832293"/>
            <a:ext cx="83153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15888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6220" y="1994569"/>
            <a:ext cx="67818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6923" y="2670844"/>
            <a:ext cx="6568757" cy="387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1455103"/>
            <a:ext cx="67818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670" y="1971039"/>
            <a:ext cx="7962900" cy="465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2650" y="1371600"/>
            <a:ext cx="7886700" cy="527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1353" y="1454785"/>
            <a:ext cx="8410575" cy="540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1725" y="1493519"/>
            <a:ext cx="7448550" cy="508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9290" y="1422400"/>
            <a:ext cx="8191500" cy="514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445" y="1403668"/>
            <a:ext cx="82105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1473200"/>
            <a:ext cx="8039100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Chap 1.  INTRODUCTION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880" y="1666874"/>
            <a:ext cx="7538720" cy="446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550" y="1422400"/>
            <a:ext cx="79629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8828" y="1422400"/>
            <a:ext cx="7972425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5"/>
          <p:cNvSpPr txBox="1"/>
          <p:nvPr/>
        </p:nvSpPr>
        <p:spPr>
          <a:xfrm>
            <a:off x="2864062" y="601533"/>
            <a:ext cx="766169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1.5. Numbering and coding systems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2254462" y="357693"/>
            <a:ext cx="8718337" cy="36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400" b="1" smtClean="0">
                <a:latin typeface="Times New Roman" pitchFamily="18" charset="0"/>
                <a:cs typeface="Times New Roman" pitchFamily="18" charset="0"/>
              </a:rPr>
              <a:t> 1.6. Memory</a:t>
            </a:r>
            <a:endParaRPr lang="en-US" sz="3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128" y="1698308"/>
            <a:ext cx="83534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1.6. Memory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1788" y="1503363"/>
            <a:ext cx="34004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2815" y="2379028"/>
            <a:ext cx="69532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1788" y="1503363"/>
            <a:ext cx="34004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6443" y="1440498"/>
            <a:ext cx="791527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1.6. Memory</a:t>
            </a: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391920"/>
            <a:ext cx="8028940" cy="504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36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 smtClean="0">
                <a:latin typeface="Times New Roman" pitchFamily="18" charset="0"/>
                <a:cs typeface="Times New Roman" pitchFamily="18" charset="0"/>
              </a:rPr>
              <a:t>Systems</a:t>
            </a:r>
            <a:endParaRPr lang="en-US" sz="3600" b="1" spc="-18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0133" y="1386840"/>
            <a:ext cx="776890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64062" y="601533"/>
            <a:ext cx="7661697" cy="714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3600" b="1">
                <a:latin typeface="Times New Roman" pitchFamily="18" charset="0"/>
                <a:cs typeface="Times New Roman" pitchFamily="18" charset="0"/>
              </a:rPr>
              <a:t>1.1 Microprocessing</a:t>
            </a:r>
            <a:r>
              <a:rPr lang="en-US" sz="3600" b="1" spc="13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spc="-18">
                <a:latin typeface="Times New Roman" pitchFamily="18" charset="0"/>
                <a:cs typeface="Times New Roman" pitchFamily="18" charset="0"/>
              </a:rPr>
              <a:t>Systems</a:t>
            </a:r>
          </a:p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endParaRPr sz="3600" b="1" spc="-1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6302" y="6701761"/>
            <a:ext cx="395262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VNJURQ+Arial"/>
                <a:cs typeface="VNJURQ+Arial"/>
              </a:rPr>
              <a:t>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775" y="1503680"/>
            <a:ext cx="7410450" cy="502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vku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vku1" id="{F06FB320-D76B-46F6-9048-4E8AE914A055}" vid="{7E01ECFF-3CD4-4948-A8D7-845009861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4 Arduino</Template>
  <TotalTime>2970</TotalTime>
  <Words>1558</Words>
  <Application>Microsoft Office PowerPoint</Application>
  <PresentationFormat>Custom</PresentationFormat>
  <Paragraphs>291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Themevku1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1.2. Microcontrollers</vt:lpstr>
      <vt:lpstr>PowerPoint Presentation</vt:lpstr>
      <vt:lpstr>1.3. Advanced microcontrollers</vt:lpstr>
      <vt:lpstr>AVR Microcontroller</vt:lpstr>
      <vt:lpstr>AVR general features</vt:lpstr>
      <vt:lpstr>AVR general features</vt:lpstr>
      <vt:lpstr>What does AVR RISC mean?</vt:lpstr>
      <vt:lpstr>AVR architecture</vt:lpstr>
      <vt:lpstr>AVR Mega 8 features</vt:lpstr>
      <vt:lpstr>AT Mega 8 pinout </vt:lpstr>
      <vt:lpstr>Atmega 16  Features</vt:lpstr>
      <vt:lpstr>AVR memory</vt:lpstr>
      <vt:lpstr>PIC microtrontroller</vt:lpstr>
      <vt:lpstr>Development</vt:lpstr>
      <vt:lpstr>Development</vt:lpstr>
      <vt:lpstr>PowerPoint Presentation</vt:lpstr>
      <vt:lpstr>PIC microcontrollers</vt:lpstr>
      <vt:lpstr>PIC microcontrollers</vt:lpstr>
      <vt:lpstr>PIC microcontrollers</vt:lpstr>
      <vt:lpstr>PIC microcontrollers</vt:lpstr>
      <vt:lpstr>PIC microcontrollers</vt:lpstr>
      <vt:lpstr>PIC microcontrollers</vt:lpstr>
      <vt:lpstr>PIC microcontrollers</vt:lpstr>
      <vt:lpstr>PIC microcontrollers</vt:lpstr>
      <vt:lpstr>AVR microcontroller</vt:lpstr>
      <vt:lpstr>ARM Partnership Model</vt:lpstr>
      <vt:lpstr>Introduction</vt:lpstr>
      <vt:lpstr>Introduction</vt:lpstr>
      <vt:lpstr>ARM core diagram</vt:lpstr>
      <vt:lpstr>The registers</vt:lpstr>
      <vt:lpstr>ARM Applications</vt:lpstr>
      <vt:lpstr>ARM cortex M applications</vt:lpstr>
      <vt:lpstr>ARM cortex A applications</vt:lpstr>
      <vt:lpstr>ARM cortex R applications</vt:lpstr>
      <vt:lpstr>Real life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Toan Le</dc:creator>
  <cp:lastModifiedBy>Dell</cp:lastModifiedBy>
  <cp:revision>149</cp:revision>
  <dcterms:created xsi:type="dcterms:W3CDTF">2020-05-27T05:21:30Z</dcterms:created>
  <dcterms:modified xsi:type="dcterms:W3CDTF">2024-01-04T23:28:04Z</dcterms:modified>
</cp:coreProperties>
</file>